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81" r:id="rId3"/>
    <p:sldId id="258" r:id="rId4"/>
    <p:sldId id="259" r:id="rId5"/>
    <p:sldId id="261" r:id="rId6"/>
    <p:sldId id="262" r:id="rId7"/>
    <p:sldId id="263" r:id="rId8"/>
    <p:sldId id="284" r:id="rId9"/>
    <p:sldId id="278" r:id="rId10"/>
    <p:sldId id="265" r:id="rId11"/>
    <p:sldId id="266" r:id="rId12"/>
    <p:sldId id="267" r:id="rId13"/>
    <p:sldId id="269" r:id="rId14"/>
    <p:sldId id="270" r:id="rId15"/>
    <p:sldId id="275" r:id="rId16"/>
    <p:sldId id="276" r:id="rId17"/>
    <p:sldId id="277" r:id="rId18"/>
    <p:sldId id="273" r:id="rId19"/>
    <p:sldId id="285" r:id="rId20"/>
    <p:sldId id="279" r:id="rId21"/>
    <p:sldId id="280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13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47AA2B-95CA-4A55-86F2-478875A086CD}" type="datetimeFigureOut">
              <a:rPr lang="ru-RU" smtClean="0"/>
              <a:pPr/>
              <a:t>21.12.2021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A4BAFC-9576-459D-BDCC-AD05CE27EA3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BAFC-9576-459D-BDCC-AD05CE27EA34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jpeg"/><Relationship Id="rId4" Type="http://schemas.openxmlformats.org/officeDocument/2006/relationships/image" Target="../media/image4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71480"/>
            <a:ext cx="8101042" cy="928694"/>
          </a:xfrm>
        </p:spPr>
        <p:txBody>
          <a:bodyPr>
            <a:normAutofit fontScale="90000"/>
          </a:bodyPr>
          <a:lstStyle/>
          <a:p>
            <a:pPr algn="l"/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7030A0"/>
                </a:solidFill>
                <a:latin typeface="Times New Roman" pitchFamily="18" charset="0"/>
              </a:rPr>
            </a:br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</a:rPr>
              <a:t>Глаза страшатся,</a:t>
            </a:r>
            <a:r>
              <a:rPr lang="ru-RU" sz="3600" b="1" dirty="0" smtClean="0">
                <a:solidFill>
                  <a:srgbClr val="7030A0"/>
                </a:solidFill>
              </a:rPr>
              <a:t> </a:t>
            </a:r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 руки делают.</a:t>
            </a:r>
            <a:r>
              <a:rPr lang="ru-RU" sz="36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1428736"/>
            <a:ext cx="7129490" cy="4500594"/>
          </a:xfrm>
        </p:spPr>
        <p:txBody>
          <a:bodyPr>
            <a:normAutofit/>
          </a:bodyPr>
          <a:lstStyle/>
          <a:p>
            <a:endParaRPr lang="ru-RU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1071538" y="4643446"/>
            <a:ext cx="6400800" cy="50006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2910" y="1428736"/>
            <a:ext cx="85010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Не привыкай к безделью, учись рукоделью. </a:t>
            </a:r>
            <a:endParaRPr lang="ru-R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714348" y="2357430"/>
            <a:ext cx="8929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Труд человека кормит, а лень портит. </a:t>
            </a:r>
            <a:endParaRPr lang="ru-RU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714348" y="3143248"/>
            <a:ext cx="8001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Язык болтает – рукам мешает. </a:t>
            </a:r>
            <a:endParaRPr lang="ru-RU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785786" y="3929066"/>
            <a:ext cx="89329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Семь раз отмерь –  один раз отрежь. 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1285884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Какую форму может иметь заплата-аппликация?</a:t>
            </a:r>
            <a:endParaRPr lang="ru-RU" sz="3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57290" y="2071678"/>
            <a:ext cx="112395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2928934"/>
            <a:ext cx="82867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6" y="4429132"/>
            <a:ext cx="110490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5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14414" y="4929198"/>
            <a:ext cx="17145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7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357290" y="3429000"/>
            <a:ext cx="1242400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2928926" y="2643182"/>
            <a:ext cx="1714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Круглая</a:t>
            </a:r>
            <a:endParaRPr lang="ru-RU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57488" y="4000504"/>
            <a:ext cx="1857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Треугольная</a:t>
            </a:r>
            <a:endParaRPr lang="ru-RU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71802" y="5214950"/>
            <a:ext cx="1571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Овальная</a:t>
            </a:r>
            <a:endParaRPr lang="ru-RU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215074" y="3071810"/>
            <a:ext cx="2000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Квадратная</a:t>
            </a:r>
            <a:endParaRPr lang="ru-RU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429388" y="4643446"/>
            <a:ext cx="2357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Прямоугольная</a:t>
            </a:r>
            <a:endParaRPr lang="ru-RU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00364" y="2285992"/>
            <a:ext cx="359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1.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3143240" y="3714752"/>
            <a:ext cx="359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2.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3214678" y="4929198"/>
            <a:ext cx="359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3.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6357950" y="2786058"/>
            <a:ext cx="502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4.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6500826" y="4357694"/>
            <a:ext cx="645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5.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5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  <p:bldP spid="16" grpId="0"/>
      <p:bldP spid="17" grpId="0"/>
      <p:bldP spid="18" grpId="0"/>
      <p:bldP spid="19" grpId="0"/>
      <p:bldP spid="13" grpId="0"/>
      <p:bldP spid="15" grpId="0"/>
      <p:bldP spid="20" grpId="0"/>
      <p:bldP spid="21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1857388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3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Заплату-аппликацию можно раскроить в виде фруктов, грибов, цветов, животных, героев мультфильмов и пр.</a:t>
            </a:r>
            <a:endParaRPr lang="ru-RU" sz="36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71604" y="2489496"/>
            <a:ext cx="6072229" cy="387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1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715436" cy="2082792"/>
          </a:xfrm>
        </p:spPr>
        <p:txBody>
          <a:bodyPr>
            <a:normAutofit/>
          </a:bodyPr>
          <a:lstStyle/>
          <a:p>
            <a:pPr algn="just"/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	Заплата-аппликация призвана не только закрывать дыру, но и украсить изделие. Она служит отделкой в легкой женской одежде, но чаще всего в детской одежде.</a:t>
            </a:r>
            <a:r>
              <a:rPr lang="ru-RU" sz="2400" dirty="0" smtClean="0"/>
              <a:t> </a:t>
            </a:r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Если подойти к этому процессу с душой, то отремонтированное изделие станет не только лучше, но и интереснее</a:t>
            </a:r>
            <a:endParaRPr lang="ru-RU" sz="2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728" y="2571744"/>
            <a:ext cx="6286544" cy="3849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1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000132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Способы крепления </a:t>
            </a:r>
            <a:r>
              <a:rPr lang="ru-RU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заплаты-аппликация</a:t>
            </a:r>
            <a:endParaRPr lang="ru-RU" sz="3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00908" y="2000240"/>
            <a:ext cx="2199456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68" y="1928802"/>
            <a:ext cx="1428760" cy="2912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41540" y="1857364"/>
            <a:ext cx="2259483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1142977" y="4786322"/>
            <a:ext cx="15001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Прямой машинной строчкой</a:t>
            </a:r>
            <a:endParaRPr lang="ru-RU" sz="2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14678" y="5072074"/>
            <a:ext cx="20717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Зигзагообразной  машинной строчкой</a:t>
            </a:r>
            <a:endParaRPr lang="ru-RU" sz="2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29256" y="5000636"/>
            <a:ext cx="30003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Ручными петельными или косыми стежками</a:t>
            </a:r>
            <a:endParaRPr lang="ru-RU" sz="2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285884"/>
          </a:xfrm>
        </p:spPr>
        <p:txBody>
          <a:bodyPr>
            <a:normAutofit fontScale="90000"/>
          </a:bodyPr>
          <a:lstStyle/>
          <a:p>
            <a:pPr lvl="0"/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План изготовления заплаты в виде аппликации.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3108" y="1928802"/>
            <a:ext cx="822957" cy="1339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857225" y="1571612"/>
            <a:ext cx="39290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Подготовить место ремонта.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072066" y="1571612"/>
            <a:ext cx="35719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Раскроить заплату.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2071678"/>
            <a:ext cx="595784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Прямоугольник 10"/>
          <p:cNvSpPr/>
          <p:nvPr/>
        </p:nvSpPr>
        <p:spPr>
          <a:xfrm>
            <a:off x="928662" y="3286123"/>
            <a:ext cx="59293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Наложить заплату на место ремонта, приметать.</a:t>
            </a: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14480" y="3714752"/>
            <a:ext cx="882006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Прямоугольник 12"/>
          <p:cNvSpPr/>
          <p:nvPr/>
        </p:nvSpPr>
        <p:spPr>
          <a:xfrm>
            <a:off x="4357686" y="3982998"/>
            <a:ext cx="40005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 Прикрепить заплату к изделию. </a:t>
            </a: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79253" y="4429132"/>
            <a:ext cx="1007276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Прямоугольник 14"/>
          <p:cNvSpPr/>
          <p:nvPr/>
        </p:nvSpPr>
        <p:spPr>
          <a:xfrm>
            <a:off x="928662" y="4929199"/>
            <a:ext cx="42862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None/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5. Удалить нитки строчек временного назначения.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928663" y="5572140"/>
            <a:ext cx="40005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None/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6. Оформить образец в альбом.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11" grpId="0"/>
      <p:bldP spid="13" grpId="0"/>
      <p:bldP spid="15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Правила техники безопасности</a:t>
            </a:r>
            <a:endParaRPr lang="ru-RU" sz="3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500066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Везде и всюду правила – их надо знать всегда! </a:t>
            </a:r>
          </a:p>
          <a:p>
            <a:pPr>
              <a:buNone/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	Особенно это касается уроков труда. </a:t>
            </a:r>
          </a:p>
          <a:p>
            <a:pPr>
              <a:buNone/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Любая работа требует сноровки,</a:t>
            </a:r>
          </a:p>
          <a:p>
            <a:pPr>
              <a:buNone/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Обращайся с инструментами ловко. </a:t>
            </a:r>
          </a:p>
          <a:p>
            <a:pPr>
              <a:buNone/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Инструментом пользуйся исправным,  </a:t>
            </a:r>
          </a:p>
          <a:p>
            <a:pPr>
              <a:buNone/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И тогда, конечно, избежишь ты травмы. </a:t>
            </a:r>
          </a:p>
          <a:p>
            <a:pPr>
              <a:buNone/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		Иголки в игольнице только храни, </a:t>
            </a:r>
          </a:p>
          <a:p>
            <a:pPr>
              <a:buNone/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		После работы на стол не клади. </a:t>
            </a:r>
          </a:p>
          <a:p>
            <a:pPr>
              <a:buNone/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			Ножницы тоже опасный предмет, </a:t>
            </a:r>
          </a:p>
          <a:p>
            <a:pPr>
              <a:buNone/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			Может порезать этот инструмент. </a:t>
            </a:r>
          </a:p>
          <a:p>
            <a:pPr>
              <a:buNone/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			Передавай их только кольцами вперёд, </a:t>
            </a:r>
          </a:p>
          <a:p>
            <a:pPr>
              <a:buNone/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			И никогда не делай наоборот. </a:t>
            </a:r>
          </a:p>
          <a:p>
            <a:pPr>
              <a:buNone/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	Эти правила ты не забывай, </a:t>
            </a:r>
          </a:p>
          <a:p>
            <a:pPr>
              <a:buNone/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	На каждом уроке их соблюдай.</a:t>
            </a:r>
          </a:p>
          <a:p>
            <a:endParaRPr lang="ru-RU" dirty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3505200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Ателье по ремонту одежды</a:t>
            </a:r>
            <a:endParaRPr lang="ru-RU" sz="3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285860"/>
            <a:ext cx="3951997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8" y="3357562"/>
            <a:ext cx="1353121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5072066" y="1357299"/>
            <a:ext cx="378621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Представьте, что когда вы закончите учиться, вы будите работать в ателье, которое предоставляет услуги населению. Вы будите мастером по ремонту одежды. Мастер может выполнить любой ремонт одежды. К вам за помощью, как к врачу, будут обращаются люди. Я буду принимать заказы от населения. А вы выполнять ремонт брюк, юбок, рубашек и т.п. Сегодня вам предстоит пришить заплату в виде аппликации порванное место. Кто справится с этой задачей на 5, тот в будущем сможет работать в ателье по пошиву и ремонту одежды.</a:t>
            </a:r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8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14678" y="3929066"/>
            <a:ext cx="1500198" cy="2332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Рисунок 13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14414" y="4500570"/>
            <a:ext cx="1533525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5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Требования к качеству</a:t>
            </a:r>
            <a:endParaRPr lang="ru-RU" sz="3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/>
          <a:lstStyle/>
          <a:p>
            <a:pPr lvl="0">
              <a:buNone/>
            </a:pP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		Чтобы получить оценку 5</a:t>
            </a:r>
          </a:p>
          <a:p>
            <a:pPr>
              <a:buNone/>
            </a:pP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– Ручные стежки должны быть проложены точно по краю заплаты, они должны быть мелкие, частые, одинакового размера.</a:t>
            </a:r>
          </a:p>
          <a:p>
            <a:pPr>
              <a:buNone/>
            </a:pP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– Заплата должна иметь красивый контур.</a:t>
            </a:r>
          </a:p>
          <a:p>
            <a:endParaRPr lang="ru-RU" dirty="0"/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3786190"/>
            <a:ext cx="1357322" cy="1402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3357562"/>
            <a:ext cx="3034695" cy="2895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00496" y="3373668"/>
            <a:ext cx="1428760" cy="922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3" descr="IMG_20160105_002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00826" y="3286124"/>
            <a:ext cx="1714512" cy="957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00496" y="4572008"/>
            <a:ext cx="1442498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00826" y="4786322"/>
            <a:ext cx="154464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Загадки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44" y="1428736"/>
            <a:ext cx="4829180" cy="48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000101" y="1071546"/>
            <a:ext cx="26432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Начертить без меня </a:t>
            </a:r>
          </a:p>
          <a:p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Что-нибудь сумей-ка</a:t>
            </a:r>
          </a:p>
          <a:p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Угадайте-ка, друзья, </a:t>
            </a:r>
          </a:p>
          <a:p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Кто  же я?</a:t>
            </a:r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28662" y="2357430"/>
            <a:ext cx="3571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Конь стальной, хвост льняной.</a:t>
            </a:r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5179223" y="1607331"/>
            <a:ext cx="642942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000101" y="2928934"/>
            <a:ext cx="52149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Инструмент бывалый – не большой , не малый.</a:t>
            </a:r>
          </a:p>
          <a:p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 него полно забот – он и режет и стрижет.</a:t>
            </a:r>
          </a:p>
          <a:p>
            <a:endParaRPr lang="ru-R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854815">
            <a:off x="6693515" y="2012117"/>
            <a:ext cx="1312343" cy="2155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928662" y="3714752"/>
            <a:ext cx="33575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Пройдусь слегка горячим я,</a:t>
            </a:r>
          </a:p>
          <a:p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гладкой станет простыня.</a:t>
            </a:r>
          </a:p>
          <a:p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Могу поправить неполадки</a:t>
            </a:r>
          </a:p>
          <a:p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навести на брюках складки.</a:t>
            </a:r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6248" y="3643314"/>
            <a:ext cx="18383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2786050" y="5000636"/>
            <a:ext cx="30718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поляне шерстяной</a:t>
            </a:r>
          </a:p>
          <a:p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Пляшет </a:t>
            </a:r>
            <a:r>
              <a:rPr lang="ru-RU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тонконожка</a:t>
            </a:r>
            <a:endParaRPr lang="ru-RU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 под туфельки стальной</a:t>
            </a:r>
          </a:p>
          <a:p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Выползает стежка.</a:t>
            </a:r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15074" y="4143380"/>
            <a:ext cx="2214578" cy="2113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8" grpId="0"/>
      <p:bldP spid="10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Немного истории </a:t>
            </a:r>
            <a:endParaRPr lang="ru-RU" sz="3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357850"/>
          </a:xfrm>
        </p:spPr>
        <p:txBody>
          <a:bodyPr>
            <a:normAutofit fontScale="62500" lnSpcReduction="20000"/>
          </a:bodyPr>
          <a:lstStyle/>
          <a:p>
            <a:pPr lvl="0">
              <a:buNone/>
            </a:pPr>
            <a:r>
              <a:rPr lang="ru-RU" dirty="0" smtClean="0"/>
              <a:t>	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16 февраля по русскому обычаю устраивали Починки – латание дыр в одежде. Починки отличались от остальных праздничных дней тем, что в этот день люди придавались не отдыху, а труду.</a:t>
            </a:r>
          </a:p>
          <a:p>
            <a:pPr>
              <a:buNone/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	Характер данного праздника отражается в известной русской народной поговорке "Готовь сани летом, а телегу зимой".</a:t>
            </a:r>
          </a:p>
          <a:p>
            <a:pPr>
              <a:buNone/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	В этот день все трудились, не покладая рук. Женская половина в день Починок занималась делами, которые распределялись в соответствии с их возрастом.  Женщины и девушки занимались штопаньем белья, наложением на него нарядных заплаток. Девочки-подростки счищали с посуды накипь и сажу. По приданию, если в день Починок «счастье» увидит, что девушка недостаточно хорошо трудится, то оно может пройти мимо, и девушка не скоро выйдет замуж. </a:t>
            </a:r>
          </a:p>
          <a:p>
            <a:pPr>
              <a:buNone/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	Залатать старенькие кафтаны и фуфайки старались так искусно, чтоб стали лучше новых. В этом был весь смысл рукоделья на Починки – так исхитриться, чтобы заплатки выглядели украшением, чтоб люди со стороны сказали: "Что за мастер-портной шил? Ни у кого в округе ничего подобного нет!".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Виды ремонта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1"/>
            <a:ext cx="4043362" cy="2071702"/>
          </a:xfrm>
        </p:spPr>
        <p:txBody>
          <a:bodyPr/>
          <a:lstStyle/>
          <a:p>
            <a:pPr>
              <a:buNone/>
            </a:pPr>
            <a:r>
              <a:rPr lang="ru-RU" b="1" i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ru-RU" sz="1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Пришивание пуговиц</a:t>
            </a:r>
            <a:endParaRPr lang="ru-RU" sz="1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" descr="Image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285860"/>
            <a:ext cx="1428760" cy="1388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36" y="2000240"/>
            <a:ext cx="1071570" cy="953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2571736" y="3357562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Пришивание вешалки</a:t>
            </a:r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Image12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3143248"/>
            <a:ext cx="1500198" cy="71438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857224" y="4857760"/>
            <a:ext cx="26234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Ремонт одежды </a:t>
            </a:r>
          </a:p>
          <a:p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распоровшемуся шву</a:t>
            </a:r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Image42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10" y="4071942"/>
            <a:ext cx="1143008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Image44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85918" y="4071942"/>
            <a:ext cx="1285884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Image46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14678" y="4071942"/>
            <a:ext cx="1214446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571868" y="4714884"/>
            <a:ext cx="1428760" cy="1211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572132" y="2143116"/>
            <a:ext cx="2537100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1128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 </a:t>
            </a:r>
            <a:br>
              <a:rPr lang="ru-RU" b="1" dirty="0" smtClean="0"/>
            </a:br>
            <a:r>
              <a:rPr lang="ru-RU" b="1" i="1" dirty="0" smtClean="0"/>
              <a:t> </a:t>
            </a:r>
            <a:r>
              <a:rPr lang="ru-RU" sz="49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Рефлексия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6615130" cy="4525963"/>
          </a:xfrm>
        </p:spPr>
        <p:txBody>
          <a:bodyPr/>
          <a:lstStyle/>
          <a:p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уроке я узнала…</a:t>
            </a:r>
          </a:p>
          <a:p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уроке я научилась…</a:t>
            </a:r>
          </a:p>
          <a:p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уроке мне было…</a:t>
            </a:r>
          </a:p>
          <a:p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Мне пригодится…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2786058"/>
            <a:ext cx="3100395" cy="3056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</a:p>
          <a:p>
            <a:pPr>
              <a:buNone/>
            </a:pPr>
            <a:r>
              <a:rPr lang="ru-RU" dirty="0" smtClean="0"/>
              <a:t>	</a:t>
            </a:r>
            <a:r>
              <a:rPr lang="ru-RU" sz="3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«Будьте умными, если можете, </a:t>
            </a:r>
          </a:p>
          <a:p>
            <a:pPr>
              <a:buNone/>
            </a:pPr>
            <a:r>
              <a:rPr lang="ru-RU" sz="3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	будьте добрыми, если хотите, </a:t>
            </a:r>
          </a:p>
          <a:p>
            <a:pPr>
              <a:buNone/>
            </a:pPr>
            <a:r>
              <a:rPr lang="ru-RU" sz="3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	но красивыми будьте всегда!»</a:t>
            </a:r>
            <a:endParaRPr lang="ru-RU" sz="36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1428760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Отчего зависит срок носки одежды и долговечность вещей? </a:t>
            </a:r>
            <a:endParaRPr lang="ru-RU" sz="36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928802"/>
            <a:ext cx="5629464" cy="3567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714480" y="5643578"/>
            <a:ext cx="7132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 аккуратности и опрятности человека</a:t>
            </a:r>
            <a:endParaRPr lang="ru-RU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Во время выполненная работа</a:t>
            </a:r>
            <a:endParaRPr lang="ru-RU" sz="36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285860"/>
            <a:ext cx="1826556" cy="1314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571868" y="1714488"/>
            <a:ext cx="2857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Стирка одежды</a:t>
            </a:r>
            <a:endParaRPr lang="ru-RU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26" y="2571744"/>
            <a:ext cx="1857388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5143504" y="3000372"/>
            <a:ext cx="27146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Чистка одежды</a:t>
            </a:r>
            <a:endParaRPr lang="ru-RU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4414" y="3429000"/>
            <a:ext cx="1585186" cy="2131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3071802" y="4429132"/>
            <a:ext cx="55721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Влажно-тепловая обработка одежды</a:t>
            </a:r>
            <a:endParaRPr lang="ru-RU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00100" y="5715016"/>
            <a:ext cx="78581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Сохранит хороший внешний вид на длительное время</a:t>
            </a:r>
            <a:endParaRPr lang="ru-RU" sz="2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774720"/>
          </a:xfrm>
        </p:spPr>
        <p:txBody>
          <a:bodyPr>
            <a:normAutofit/>
          </a:bodyPr>
          <a:lstStyle/>
          <a:p>
            <a:pPr lvl="0"/>
            <a:r>
              <a:rPr lang="ru-RU" sz="36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Рассуждалки</a:t>
            </a:r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None/>
            </a:pPr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00100" y="1428737"/>
            <a:ext cx="75009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Она бывает на новых и старых вещах. Иногда она мешает, а иногда нет. </a:t>
            </a:r>
          </a:p>
        </p:txBody>
      </p:sp>
      <p:sp>
        <p:nvSpPr>
          <p:cNvPr id="5" name="TextBox 4"/>
          <p:cNvSpPr txBox="1"/>
          <p:nvPr/>
        </p:nvSpPr>
        <p:spPr>
          <a:xfrm rot="10800000" flipV="1">
            <a:off x="1000100" y="2277275"/>
            <a:ext cx="75009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Она может появится неожиданно, а можно сделать самостоятельно. А избавиться от нее бывает очень трудно.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 rot="10800000" flipV="1">
            <a:off x="1000100" y="3405370"/>
            <a:ext cx="7715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Она может быть и на крыше, и на платье, и в кармане, в сапогах, в шкафу, да где угодно.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000100" y="4286256"/>
            <a:ext cx="74295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 Иногда мы ее прячем от других, иногда и сами о ней не знаем.</a:t>
            </a:r>
            <a:endParaRPr lang="ru-RU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1000100" y="5072074"/>
            <a:ext cx="75009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5. Про нее есть загадка. «Когда в пустом кармане что-то есть?»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28670"/>
            <a:ext cx="8229600" cy="1571636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Заплата в виде аппликации </a:t>
            </a:r>
            <a:endParaRPr lang="ru-RU" sz="3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143248"/>
            <a:ext cx="8229600" cy="2982915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		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Выполнить заплату в виде аппликации ручными стежками</a:t>
            </a:r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1000132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«Не всё ходить в заново строченном, </a:t>
            </a:r>
            <a:b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 иногда и в платанном» 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43050"/>
            <a:ext cx="8229600" cy="448311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dirty="0" smtClean="0"/>
              <a:t>                             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Какое слово напоминает слово   «Платанный»?</a:t>
            </a:r>
            <a:endParaRPr lang="ru-RU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2000240"/>
            <a:ext cx="1362075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3000372"/>
            <a:ext cx="2714644" cy="1719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2571736" y="5000636"/>
            <a:ext cx="635798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Одним из простейших видов ремонта является заплата. 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15140" y="2500306"/>
            <a:ext cx="1123950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442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Происхождение слова «заплата»</a:t>
            </a:r>
            <a:endParaRPr lang="ru-RU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4000504"/>
            <a:ext cx="8358246" cy="2500330"/>
          </a:xfrm>
        </p:spPr>
        <p:txBody>
          <a:bodyPr/>
          <a:lstStyle/>
          <a:p>
            <a:pPr lvl="0" algn="just"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Древнерусское – «</a:t>
            </a:r>
            <a:r>
              <a:rPr lang="ru-RU" sz="1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плать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(кусок </a:t>
            </a:r>
            <a:r>
              <a:rPr lang="ru-RU" sz="1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матетерии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производное «</a:t>
            </a:r>
            <a:r>
              <a:rPr lang="ru-RU" sz="1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платити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lvl="0" algn="just"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(латать, чинить). Определение понятия заплата звучит следующим образом. </a:t>
            </a:r>
            <a:r>
              <a:rPr lang="ru-RU" sz="1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Заплата – кусочек материи, пришиваемый на одежду в том месте, где </a:t>
            </a:r>
          </a:p>
          <a:p>
            <a:pPr lvl="0" algn="just">
              <a:buNone/>
            </a:pPr>
            <a:r>
              <a:rPr lang="ru-RU" sz="1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она прохудилась. 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Заплата может быть декоративной, в виде аппликации. </a:t>
            </a:r>
          </a:p>
          <a:p>
            <a:pPr lvl="0" algn="just">
              <a:buNone/>
            </a:pPr>
            <a:r>
              <a:rPr lang="ru-RU" sz="1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Аппликация  (с латинского) –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прием отделки, когда на ткань нашивается узор</a:t>
            </a:r>
          </a:p>
          <a:p>
            <a:pPr lvl="0" algn="just"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или рисунок, выполненный из другого материала, который будет выделяться</a:t>
            </a:r>
          </a:p>
          <a:p>
            <a:pPr lvl="0" algn="just"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фоне основного.</a:t>
            </a:r>
          </a:p>
          <a:p>
            <a:pPr lvl="0">
              <a:buNone/>
            </a:pP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214422"/>
            <a:ext cx="1905002" cy="1434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2571744"/>
            <a:ext cx="1740890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488" y="1285860"/>
            <a:ext cx="1876341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7752" y="1357298"/>
            <a:ext cx="1550205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72264" y="928670"/>
            <a:ext cx="2000264" cy="150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58016" y="2500306"/>
            <a:ext cx="1500198" cy="1396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71438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Из истории аппликации</a:t>
            </a:r>
            <a:endParaRPr lang="ru-RU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628" y="928670"/>
            <a:ext cx="3857652" cy="5715040"/>
          </a:xfrm>
        </p:spPr>
        <p:txBody>
          <a:bodyPr>
            <a:normAutofit fontScale="77500" lnSpcReduction="20000"/>
          </a:bodyPr>
          <a:lstStyle/>
          <a:p>
            <a:pPr lvl="0">
              <a:buNone/>
            </a:pPr>
            <a:r>
              <a:rPr lang="ru-RU" sz="23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Люди издавна использовали </a:t>
            </a:r>
          </a:p>
          <a:p>
            <a:pPr lvl="0">
              <a:buNone/>
            </a:pPr>
            <a:r>
              <a:rPr lang="ru-RU" sz="23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аппликацию. Она появилась, как </a:t>
            </a:r>
          </a:p>
          <a:p>
            <a:pPr lvl="0">
              <a:buNone/>
            </a:pPr>
            <a:r>
              <a:rPr lang="ru-RU" sz="23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способ украшения одежды. Разные </a:t>
            </a:r>
          </a:p>
          <a:p>
            <a:pPr lvl="0">
              <a:buNone/>
            </a:pPr>
            <a:r>
              <a:rPr lang="ru-RU" sz="23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народы нашей многонациональной </a:t>
            </a:r>
          </a:p>
          <a:p>
            <a:pPr lvl="0">
              <a:buNone/>
            </a:pPr>
            <a:r>
              <a:rPr lang="ru-RU" sz="23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страны используют аппликацию </a:t>
            </a:r>
          </a:p>
          <a:p>
            <a:pPr lvl="0">
              <a:buNone/>
            </a:pPr>
            <a:r>
              <a:rPr lang="ru-RU" sz="23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оформления национального</a:t>
            </a:r>
          </a:p>
          <a:p>
            <a:pPr lvl="0">
              <a:buNone/>
            </a:pPr>
            <a:r>
              <a:rPr lang="ru-RU" sz="23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костюма, жилища. Характерной </a:t>
            </a:r>
          </a:p>
          <a:p>
            <a:pPr lvl="0">
              <a:buNone/>
            </a:pPr>
            <a:r>
              <a:rPr lang="ru-RU" sz="23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особенностью </a:t>
            </a:r>
            <a:r>
              <a:rPr lang="ru-RU" sz="23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шорского</a:t>
            </a:r>
            <a:r>
              <a:rPr lang="ru-RU" sz="23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>
              <a:buNone/>
            </a:pPr>
            <a:r>
              <a:rPr lang="ru-RU" sz="23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женского платья было наличие </a:t>
            </a:r>
          </a:p>
          <a:p>
            <a:pPr lvl="0">
              <a:buNone/>
            </a:pPr>
            <a:r>
              <a:rPr lang="ru-RU" sz="23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аппликаций – двух полосок </a:t>
            </a:r>
          </a:p>
          <a:p>
            <a:pPr lvl="0">
              <a:buNone/>
            </a:pPr>
            <a:r>
              <a:rPr lang="ru-RU" sz="23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контрастной ткани, которые </a:t>
            </a:r>
          </a:p>
          <a:p>
            <a:pPr lvl="0">
              <a:buNone/>
            </a:pPr>
            <a:r>
              <a:rPr lang="ru-RU" sz="23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пришиваются поперёк платья </a:t>
            </a:r>
          </a:p>
          <a:p>
            <a:pPr lvl="0">
              <a:buNone/>
            </a:pPr>
            <a:r>
              <a:rPr lang="ru-RU" sz="23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разных местах, по обшлагам, </a:t>
            </a:r>
          </a:p>
          <a:p>
            <a:pPr lvl="0">
              <a:buNone/>
            </a:pPr>
            <a:r>
              <a:rPr lang="ru-RU" sz="23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подолу. Нашивки делали в </a:t>
            </a:r>
          </a:p>
          <a:p>
            <a:pPr lvl="0">
              <a:buNone/>
            </a:pPr>
            <a:r>
              <a:rPr lang="ru-RU" sz="23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виде прямых и зигзагообразных </a:t>
            </a:r>
          </a:p>
          <a:p>
            <a:pPr lvl="0">
              <a:buNone/>
            </a:pPr>
            <a:r>
              <a:rPr lang="ru-RU" sz="23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полосок. Поверх платья</a:t>
            </a:r>
          </a:p>
          <a:p>
            <a:pPr lvl="0">
              <a:buNone/>
            </a:pPr>
            <a:r>
              <a:rPr lang="ru-RU" sz="23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надевают халат, богато </a:t>
            </a:r>
          </a:p>
          <a:p>
            <a:pPr lvl="0">
              <a:buNone/>
            </a:pPr>
            <a:r>
              <a:rPr lang="ru-RU" sz="23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орнаментированный аппликацией </a:t>
            </a:r>
          </a:p>
          <a:p>
            <a:pPr lvl="0">
              <a:buNone/>
            </a:pPr>
            <a:r>
              <a:rPr lang="ru-RU" sz="23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 другого материала.</a:t>
            </a: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928670"/>
            <a:ext cx="1504950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1216" y="1000108"/>
            <a:ext cx="1887911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86050" y="3929066"/>
            <a:ext cx="1135346" cy="2155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48" y="3571876"/>
            <a:ext cx="1487800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6" dur="5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9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7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0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1504</TotalTime>
  <Words>575</Words>
  <PresentationFormat>Экран (4:3)</PresentationFormat>
  <Paragraphs>132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 Глаза страшатся, а руки делают.   </vt:lpstr>
      <vt:lpstr>Виды ремонта</vt:lpstr>
      <vt:lpstr>Отчего зависит срок носки одежды и долговечность вещей? </vt:lpstr>
      <vt:lpstr>Во время выполненная работа</vt:lpstr>
      <vt:lpstr>Рассуждалки </vt:lpstr>
      <vt:lpstr>Заплата в виде аппликации </vt:lpstr>
      <vt:lpstr>«Не всё ходить в заново строченном,  а иногда и в платанном»  </vt:lpstr>
      <vt:lpstr>Происхождение слова «заплата»</vt:lpstr>
      <vt:lpstr>Из истории аппликации</vt:lpstr>
      <vt:lpstr>Какую форму может иметь заплата-аппликация?</vt:lpstr>
      <vt:lpstr>     Заплату-аппликацию можно раскроить в виде фруктов, грибов, цветов, животных, героев мультфильмов и пр.</vt:lpstr>
      <vt:lpstr> Заплата-аппликация призвана не только закрывать дыру, но и украсить изделие. Она служит отделкой в легкой женской одежде, но чаще всего в детской одежде. Если подойти к этому процессу с душой, то отремонтированное изделие станет не только лучше, но и интереснее</vt:lpstr>
      <vt:lpstr>Способы крепления заплаты-аппликация</vt:lpstr>
      <vt:lpstr> План изготовления заплаты в виде аппликации. </vt:lpstr>
      <vt:lpstr>Правила техники безопасности</vt:lpstr>
      <vt:lpstr>Ателье по ремонту одежды</vt:lpstr>
      <vt:lpstr>Требования к качеству</vt:lpstr>
      <vt:lpstr>Загадки</vt:lpstr>
      <vt:lpstr>Немного истории </vt:lpstr>
      <vt:lpstr>   Рефлексия 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«Заплатка в виде аппликации» </dc:title>
  <dc:creator>1</dc:creator>
  <cp:lastModifiedBy>1</cp:lastModifiedBy>
  <cp:revision>156</cp:revision>
  <dcterms:created xsi:type="dcterms:W3CDTF">2021-12-12T03:24:04Z</dcterms:created>
  <dcterms:modified xsi:type="dcterms:W3CDTF">2021-12-21T06:29:38Z</dcterms:modified>
</cp:coreProperties>
</file>